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notesMasterIdLst>
    <p:notesMasterId r:id="rId21"/>
  </p:notesMasterIdLst>
  <p:sldIdLst>
    <p:sldId id="256" r:id="rId5"/>
    <p:sldId id="257" r:id="rId6"/>
    <p:sldId id="260" r:id="rId7"/>
    <p:sldId id="264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83" r:id="rId16"/>
    <p:sldId id="287" r:id="rId17"/>
    <p:sldId id="285" r:id="rId18"/>
    <p:sldId id="286" r:id="rId19"/>
    <p:sldId id="276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736125-4563-69A0-7872-FAEDEDF2E444}" v="148" dt="2025-01-09T21:24:04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COTELLI LEONARDO" userId="S::l.saccotelli@studenti.uniba.it::d3e4853e-063d-40c1-9f0f-ee98857da9b9" providerId="AD" clId="Web-{E3736125-4563-69A0-7872-FAEDEDF2E444}"/>
    <pc:docChg chg="modSld">
      <pc:chgData name="SACCOTELLI LEONARDO" userId="S::l.saccotelli@studenti.uniba.it::d3e4853e-063d-40c1-9f0f-ee98857da9b9" providerId="AD" clId="Web-{E3736125-4563-69A0-7872-FAEDEDF2E444}" dt="2025-01-09T21:24:04.311" v="163" actId="14100"/>
      <pc:docMkLst>
        <pc:docMk/>
      </pc:docMkLst>
      <pc:sldChg chg="addSp modSp">
        <pc:chgData name="SACCOTELLI LEONARDO" userId="S::l.saccotelli@studenti.uniba.it::d3e4853e-063d-40c1-9f0f-ee98857da9b9" providerId="AD" clId="Web-{E3736125-4563-69A0-7872-FAEDEDF2E444}" dt="2025-01-09T21:24:04.311" v="163" actId="14100"/>
        <pc:sldMkLst>
          <pc:docMk/>
          <pc:sldMk cId="744081787" sldId="276"/>
        </pc:sldMkLst>
        <pc:spChg chg="mod">
          <ac:chgData name="SACCOTELLI LEONARDO" userId="S::l.saccotelli@studenti.uniba.it::d3e4853e-063d-40c1-9f0f-ee98857da9b9" providerId="AD" clId="Web-{E3736125-4563-69A0-7872-FAEDEDF2E444}" dt="2025-01-09T21:24:04.311" v="163" actId="14100"/>
          <ac:spMkLst>
            <pc:docMk/>
            <pc:sldMk cId="744081787" sldId="276"/>
            <ac:spMk id="2" creationId="{B12340C8-846D-69B8-F949-4E283E1FBC3B}"/>
          </ac:spMkLst>
        </pc:spChg>
        <pc:spChg chg="add mod">
          <ac:chgData name="SACCOTELLI LEONARDO" userId="S::l.saccotelli@studenti.uniba.it::d3e4853e-063d-40c1-9f0f-ee98857da9b9" providerId="AD" clId="Web-{E3736125-4563-69A0-7872-FAEDEDF2E444}" dt="2025-01-09T21:23:10.231" v="123" actId="20577"/>
          <ac:spMkLst>
            <pc:docMk/>
            <pc:sldMk cId="744081787" sldId="276"/>
            <ac:spMk id="6" creationId="{02201CB4-021D-71A1-FDD1-0F791BDC650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F130-6499-49DB-976C-A3FC95A741B1}" type="datetimeFigureOut">
              <a:rPr lang="it-IT" smtClean="0"/>
              <a:t>27/01/2025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33320-C5D7-452A-9A98-AB317D17F3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677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543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B675-A2A0-71F9-716F-EE506E477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87AEC-B3F8-C964-60B3-B59008541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764C3-ADED-97A0-8FA5-BEA37B519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5903E-87BC-751C-0857-472F6D146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556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15BE-AC07-7346-06ED-268C7D684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68713-921E-F024-BBA2-65CD897F1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F6BCF-97DA-A15C-BC8B-6EC98551D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BC34F-78B2-9A11-E96C-62940C35C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0937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A4875-EA54-C934-BE54-6738E9FE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AE1C8-2FDE-3BD6-320D-A597D6833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2E0590-3181-F969-4F46-92FD65955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9E2AC-3FA7-1104-FC97-93B357E4B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1633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57041-ECB7-F7D8-6093-0E4CC82AF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E7CEA-9E30-5E5C-DE82-98B08D7FD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5F1F0-BF3D-42AC-A54C-67F7E7C38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07641-1FF8-C1F4-75E9-167031925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135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5ABD-F1E1-1F7A-9670-F1DD737CD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98E92-93D6-1FBF-3011-AD6B863A2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518F3-0333-41A3-42D3-6B2DCE567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F10F-549E-8184-5979-1226CF95D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832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30ED5-F50C-6AF1-0DBF-E9DC8602D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EF54D9-F0C4-5B44-6E62-5F251ACBF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22606-6EC6-AFD4-0430-9C699C1F4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85127-1114-9E9E-EFB5-F56AB607A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938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34C1B-019D-0001-E2AC-D65B09414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7F6F7D-B2E6-9B10-7E15-0B36473A3C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C14BB-0740-0D86-F19A-99BA9EAE6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F649D-F45A-EED4-B4C2-F717195C7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19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958E-2CAA-8F81-E812-6B12179F3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1277B5-D42C-9F65-AC11-B41D22C57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DDFA6-DCEF-5CFD-1EE6-C99C8D846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518BE-60B3-640A-A878-58C2A8B25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52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2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0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3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0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0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3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8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5A3695-4A2E-2F6F-D2F3-8921A0EF5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21" y="-1"/>
            <a:ext cx="12191979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44B498-CCDC-D4DC-B7BB-68A8A7A83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A11AC-ECA7-9DE7-8DA7-CF7863948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347697"/>
          </a:xfr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GB" sz="3800" b="0" noProof="0" dirty="0"/>
              <a:t>Exercise 3 -  </a:t>
            </a:r>
            <a:br>
              <a:rPr lang="en-GB" sz="3800" b="0" noProof="0" dirty="0"/>
            </a:br>
            <a:r>
              <a:rPr lang="en-GB" sz="3800" b="0" noProof="0" dirty="0"/>
              <a:t>ITEMIS Create:</a:t>
            </a:r>
            <a:br>
              <a:rPr lang="en-GB" sz="3200" noProof="0" dirty="0"/>
            </a:br>
            <a:r>
              <a:rPr lang="en-GB" sz="3200" b="0" i="1" noProof="0" dirty="0"/>
              <a:t>Modelling the ATM behaviour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D9B15-6A09-4B07-A13E-7C2ACFB7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4023360" cy="1207008"/>
          </a:xfrm>
        </p:spPr>
        <p:txBody>
          <a:bodyPr anchor="t">
            <a:normAutofit/>
          </a:bodyPr>
          <a:lstStyle/>
          <a:p>
            <a:r>
              <a:rPr lang="en-GB" sz="2000" noProof="0" dirty="0"/>
              <a:t>Saccotelli Leonardo - 761047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19A618-C841-FF12-92B8-648FB0E9CBF1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159211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233DD-B1AE-000C-8758-3A065D3FD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F62A-F0AD-81F8-BE09-50A7E189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ATM Logic: </a:t>
            </a:r>
            <a:r>
              <a:rPr lang="en-GB" dirty="0" err="1"/>
              <a:t>CustomerTransaction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B7C0E-8543-F721-9535-A59B92917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3" y="2218099"/>
            <a:ext cx="11018067" cy="4418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this composite state the customer's transaction operations are performed at the ATM. This state can only be reached if </a:t>
            </a:r>
            <a:r>
              <a:rPr lang="en-US" sz="2000" dirty="0" err="1"/>
              <a:t>CustomerAuthentication</a:t>
            </a:r>
            <a:r>
              <a:rPr lang="en-US" sz="2000" dirty="0"/>
              <a:t> has been completed successfully.</a:t>
            </a:r>
            <a:endParaRPr lang="en-GB" sz="2000" dirty="0"/>
          </a:p>
          <a:p>
            <a:r>
              <a:rPr lang="en-GB" sz="2000" noProof="0" dirty="0"/>
              <a:t>Initially, we are in the </a:t>
            </a:r>
            <a:r>
              <a:rPr lang="en-GB" sz="2000" b="1" dirty="0" err="1">
                <a:solidFill>
                  <a:schemeClr val="accent1"/>
                </a:solidFill>
              </a:rPr>
              <a:t>SelectTransaction</a:t>
            </a:r>
            <a:r>
              <a:rPr lang="en-GB" sz="2000" noProof="0" dirty="0"/>
              <a:t> state. We can perform three operations: Withdrawal, Deposit, </a:t>
            </a:r>
            <a:r>
              <a:rPr lang="en-GB" sz="2000" noProof="0" dirty="0" err="1"/>
              <a:t>AccountBalance</a:t>
            </a:r>
            <a:r>
              <a:rPr lang="en-GB" sz="2000" noProof="0" dirty="0"/>
              <a:t> or just Cancel and quit.</a:t>
            </a:r>
          </a:p>
          <a:p>
            <a:r>
              <a:rPr lang="en-GB" sz="2000" noProof="0" dirty="0" err="1"/>
              <a:t>Fro</a:t>
            </a:r>
            <a:r>
              <a:rPr lang="en-GB" sz="2000" dirty="0"/>
              <a:t>m </a:t>
            </a:r>
            <a:r>
              <a:rPr lang="en-GB" sz="2000" b="1" dirty="0" err="1">
                <a:solidFill>
                  <a:schemeClr val="accent1"/>
                </a:solidFill>
              </a:rPr>
              <a:t>AccountBalance</a:t>
            </a:r>
            <a:r>
              <a:rPr lang="en-GB" sz="2000" noProof="0" dirty="0"/>
              <a:t> the system </a:t>
            </a:r>
            <a:r>
              <a:rPr lang="en-GB" sz="2000" noProof="0" dirty="0" err="1"/>
              <a:t>goe</a:t>
            </a:r>
            <a:r>
              <a:rPr lang="en-GB" sz="2000" dirty="0"/>
              <a:t>s to the </a:t>
            </a:r>
            <a:r>
              <a:rPr lang="en-GB" sz="2000" b="1" dirty="0" err="1">
                <a:solidFill>
                  <a:schemeClr val="accent1"/>
                </a:solidFill>
              </a:rPr>
              <a:t>ShowBalance</a:t>
            </a:r>
            <a:r>
              <a:rPr lang="en-GB" sz="2000" dirty="0"/>
              <a:t> state. Then, the </a:t>
            </a:r>
            <a:r>
              <a:rPr lang="en-GB" sz="2000" b="1" dirty="0" err="1">
                <a:solidFill>
                  <a:schemeClr val="accent1"/>
                </a:solidFill>
              </a:rPr>
              <a:t>EndTransaction</a:t>
            </a:r>
            <a:r>
              <a:rPr lang="en-GB" sz="2000" dirty="0"/>
              <a:t> state is reached, the receipt is printed in the </a:t>
            </a:r>
            <a:r>
              <a:rPr lang="en-GB" sz="2000" b="1" dirty="0" err="1">
                <a:solidFill>
                  <a:schemeClr val="accent1"/>
                </a:solidFill>
              </a:rPr>
              <a:t>PrintReceipt</a:t>
            </a:r>
            <a:r>
              <a:rPr lang="en-GB" sz="2000" dirty="0"/>
              <a:t> state and then the system goes back to the </a:t>
            </a:r>
            <a:r>
              <a:rPr lang="en-GB" sz="2000" dirty="0" err="1"/>
              <a:t>SelectTransaction</a:t>
            </a:r>
            <a:r>
              <a:rPr lang="en-GB" sz="2000" dirty="0"/>
              <a:t> state. </a:t>
            </a:r>
          </a:p>
          <a:p>
            <a:r>
              <a:rPr lang="en-GB" sz="2000" noProof="0" dirty="0"/>
              <a:t>From </a:t>
            </a:r>
            <a:r>
              <a:rPr lang="en-GB" sz="2000" b="1" dirty="0">
                <a:solidFill>
                  <a:schemeClr val="accent1"/>
                </a:solidFill>
              </a:rPr>
              <a:t>Deposit</a:t>
            </a:r>
            <a:r>
              <a:rPr lang="en-GB" sz="2000" noProof="0" dirty="0"/>
              <a:t>, the user enter the </a:t>
            </a:r>
            <a:r>
              <a:rPr lang="en-GB" sz="2000" dirty="0"/>
              <a:t>amount of money to deposit in the back account, confirms the operation and the money will be added to the user’s balance. The transaction ends in the </a:t>
            </a:r>
            <a:r>
              <a:rPr lang="en-GB" sz="2000" b="1" dirty="0" err="1">
                <a:solidFill>
                  <a:schemeClr val="accent1"/>
                </a:solidFill>
              </a:rPr>
              <a:t>EndTransaction</a:t>
            </a:r>
            <a:r>
              <a:rPr lang="en-GB" sz="2000" dirty="0"/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281786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20854-7FE4-A484-02D1-506EA21E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5AEF-3390-064D-B259-04048303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ATM Logic: </a:t>
            </a:r>
            <a:r>
              <a:rPr lang="en-GB" dirty="0" err="1"/>
              <a:t>CustomerTransaction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D6A3-CD94-8054-FE9B-C05773D06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3" y="2218099"/>
            <a:ext cx="11018067" cy="4418091"/>
          </a:xfrm>
        </p:spPr>
        <p:txBody>
          <a:bodyPr>
            <a:normAutofit/>
          </a:bodyPr>
          <a:lstStyle/>
          <a:p>
            <a:r>
              <a:rPr lang="en-GB" sz="2000" noProof="0" dirty="0"/>
              <a:t>From </a:t>
            </a:r>
            <a:r>
              <a:rPr lang="en-GB" sz="2000" b="1" dirty="0">
                <a:solidFill>
                  <a:schemeClr val="accent1"/>
                </a:solidFill>
              </a:rPr>
              <a:t>Withdrawal</a:t>
            </a:r>
            <a:r>
              <a:rPr lang="en-GB" sz="2000" noProof="0" dirty="0"/>
              <a:t>, the user </a:t>
            </a:r>
            <a:r>
              <a:rPr lang="en-GB" sz="2000" dirty="0"/>
              <a:t>select an amount of money and confirm the operation. </a:t>
            </a:r>
          </a:p>
          <a:p>
            <a:pPr lvl="1"/>
            <a:r>
              <a:rPr lang="en-GB" sz="1800" dirty="0"/>
              <a:t>If the amount of requested money is less than or equal to the user’s balance, then the operation can be performed. The system goes to the </a:t>
            </a:r>
            <a:r>
              <a:rPr lang="en-GB" b="1" dirty="0" err="1">
                <a:solidFill>
                  <a:schemeClr val="accent1"/>
                </a:solidFill>
              </a:rPr>
              <a:t>TakeMoney</a:t>
            </a:r>
            <a:r>
              <a:rPr lang="en-GB" sz="1800" dirty="0"/>
              <a:t> state. The user can retrieve the money within 30 seconds, or the money will be blocked in the </a:t>
            </a:r>
            <a:r>
              <a:rPr lang="en-GB" b="1" dirty="0" err="1">
                <a:solidFill>
                  <a:schemeClr val="accent1"/>
                </a:solidFill>
              </a:rPr>
              <a:t>BlockMoney</a:t>
            </a:r>
            <a:r>
              <a:rPr lang="en-GB" sz="1800" dirty="0"/>
              <a:t> state. The transaction ends and the receipt is printed. </a:t>
            </a:r>
          </a:p>
          <a:p>
            <a:pPr lvl="1"/>
            <a:r>
              <a:rPr lang="en-GB" sz="1800" dirty="0"/>
              <a:t>Otherwise, the system enters in the Error state and the transaction is closed.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038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0641C-C11F-E29E-912F-59FA251E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E8F82-CC99-83D2-AFB0-2DA68A16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/>
              <a:t>ATM Logic: CustomerTransaction</a:t>
            </a:r>
            <a:endParaRPr lang="en-US" sz="2600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CCC57-7D88-98E9-5CDC-27E5FEF6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2" r="1769"/>
          <a:stretch/>
        </p:blipFill>
        <p:spPr>
          <a:xfrm>
            <a:off x="4598964" y="698835"/>
            <a:ext cx="7384490" cy="55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24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FA0BA-5FEF-E97E-5404-EF4E31354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F1AAC7-7101-377F-6B2E-50E51BD78F52}"/>
              </a:ext>
            </a:extLst>
          </p:cNvPr>
          <p:cNvSpPr txBox="1">
            <a:spLocks/>
          </p:cNvSpPr>
          <p:nvPr/>
        </p:nvSpPr>
        <p:spPr>
          <a:xfrm>
            <a:off x="750059" y="129895"/>
            <a:ext cx="10533637" cy="612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/>
              <a:t>ATM: </a:t>
            </a:r>
            <a:r>
              <a:rPr lang="en-GB" noProof="0" dirty="0" err="1"/>
              <a:t>AccountBalance</a:t>
            </a:r>
            <a:r>
              <a:rPr lang="en-GB" noProof="0" dirty="0"/>
              <a:t> Operation </a:t>
            </a:r>
          </a:p>
        </p:txBody>
      </p:sp>
      <p:pic>
        <p:nvPicPr>
          <p:cNvPr id="2" name="2025-01-27 17-07-56">
            <a:hlinkClick r:id="" action="ppaction://media"/>
            <a:extLst>
              <a:ext uri="{FF2B5EF4-FFF2-40B4-BE49-F238E27FC236}">
                <a16:creationId xmlns:a16="http://schemas.microsoft.com/office/drawing/2014/main" id="{842C0375-0E65-AECC-F1D4-E151243747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854" end="1457.7888"/>
                </p14:media>
              </p:ext>
            </p:extLst>
          </p:nvPr>
        </p:nvPicPr>
        <p:blipFill>
          <a:blip r:embed="rId4"/>
          <a:srcRect l="-1484" r="-1" b="5833"/>
          <a:stretch>
            <a:fillRect/>
          </a:stretch>
        </p:blipFill>
        <p:spPr>
          <a:xfrm>
            <a:off x="987171" y="921857"/>
            <a:ext cx="10296525" cy="53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833DC-77DE-E474-EB56-86AE4B69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9BFAEE-EB9E-F053-9E50-9351CA5E63FE}"/>
              </a:ext>
            </a:extLst>
          </p:cNvPr>
          <p:cNvSpPr txBox="1">
            <a:spLocks/>
          </p:cNvSpPr>
          <p:nvPr/>
        </p:nvSpPr>
        <p:spPr>
          <a:xfrm>
            <a:off x="750059" y="129895"/>
            <a:ext cx="10533637" cy="612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/>
              <a:t>ATM: Deposit Operation </a:t>
            </a:r>
          </a:p>
        </p:txBody>
      </p:sp>
      <p:pic>
        <p:nvPicPr>
          <p:cNvPr id="5" name="2025-01-27 17-14-00">
            <a:hlinkClick r:id="" action="ppaction://media"/>
            <a:extLst>
              <a:ext uri="{FF2B5EF4-FFF2-40B4-BE49-F238E27FC236}">
                <a16:creationId xmlns:a16="http://schemas.microsoft.com/office/drawing/2014/main" id="{4AF15777-F47E-AE0A-777C-05F8D8F484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980" end="163304.7444"/>
                </p14:media>
              </p:ext>
            </p:extLst>
          </p:nvPr>
        </p:nvPicPr>
        <p:blipFill>
          <a:blip r:embed="rId4"/>
          <a:srcRect r="-1874" b="5973"/>
          <a:stretch>
            <a:fillRect/>
          </a:stretch>
        </p:blipFill>
        <p:spPr>
          <a:xfrm>
            <a:off x="516189" y="742015"/>
            <a:ext cx="11001375" cy="571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833DC-77DE-E474-EB56-86AE4B69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9BFAEE-EB9E-F053-9E50-9351CA5E63FE}"/>
              </a:ext>
            </a:extLst>
          </p:cNvPr>
          <p:cNvSpPr txBox="1">
            <a:spLocks/>
          </p:cNvSpPr>
          <p:nvPr/>
        </p:nvSpPr>
        <p:spPr>
          <a:xfrm>
            <a:off x="750059" y="129895"/>
            <a:ext cx="10533637" cy="612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/>
              <a:t>ATM: Withdrawal Operation </a:t>
            </a:r>
          </a:p>
        </p:txBody>
      </p:sp>
      <p:pic>
        <p:nvPicPr>
          <p:cNvPr id="2" name="2025-01-27 17-14-00">
            <a:hlinkClick r:id="" action="ppaction://media"/>
            <a:extLst>
              <a:ext uri="{FF2B5EF4-FFF2-40B4-BE49-F238E27FC236}">
                <a16:creationId xmlns:a16="http://schemas.microsoft.com/office/drawing/2014/main" id="{2D2C7BC7-A4FE-242D-4837-D4470A5D652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917" end="2000.7444"/>
                </p14:media>
              </p:ext>
            </p:extLst>
          </p:nvPr>
        </p:nvPicPr>
        <p:blipFill>
          <a:blip r:embed="rId4"/>
          <a:srcRect r="-2110" b="5833"/>
          <a:stretch>
            <a:fillRect/>
          </a:stretch>
        </p:blipFill>
        <p:spPr>
          <a:xfrm>
            <a:off x="750059" y="742015"/>
            <a:ext cx="10889491" cy="56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3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57673-969F-0E88-6B02-40E5CEB7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E4F990-9B22-EA21-83FC-CD02C7044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05A26B-487E-94F7-9E92-E2A7A07F9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12B254C-BB4E-5A31-16BB-ABB2B7259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8780" y="0"/>
            <a:ext cx="1229078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8232F1-07CD-BFBE-E8C5-9E0331613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340C8-846D-69B8-F949-4E283E1FB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349931" cy="3347697"/>
          </a:xfrm>
          <a:noFill/>
          <a:ln>
            <a:noFill/>
          </a:ln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GB" sz="3800" b="0" noProof="0" dirty="0"/>
              <a:t>Thank for the attention</a:t>
            </a:r>
            <a:br>
              <a:rPr lang="en-GB" sz="3800" b="0" noProof="0" dirty="0"/>
            </a:br>
            <a:br>
              <a:rPr lang="en-GB" sz="3800" b="0" noProof="0" dirty="0"/>
            </a:br>
            <a:r>
              <a:rPr lang="en-GB" sz="2000" b="0" noProof="0" dirty="0"/>
              <a:t>Formal methods for computer science</a:t>
            </a:r>
            <a:br>
              <a:rPr lang="en-GB" sz="2000" b="0" noProof="0" dirty="0"/>
            </a:br>
            <a:r>
              <a:rPr lang="en-GB" sz="2000" b="0" noProof="0" dirty="0"/>
              <a:t>Prof. </a:t>
            </a:r>
            <a:r>
              <a:rPr lang="en-GB" sz="2000" b="0" noProof="0" dirty="0" err="1"/>
              <a:t>Berardina</a:t>
            </a:r>
            <a:r>
              <a:rPr lang="en-GB" sz="2000" b="0" noProof="0" dirty="0"/>
              <a:t> De </a:t>
            </a:r>
            <a:r>
              <a:rPr lang="en-GB" sz="2000" b="0" noProof="0" dirty="0" err="1"/>
              <a:t>Carolis</a:t>
            </a:r>
            <a:r>
              <a:rPr lang="en-GB" sz="2000" b="0" noProof="0" dirty="0"/>
              <a:t> </a:t>
            </a:r>
            <a:br>
              <a:rPr lang="en-GB" sz="2000" b="0" noProof="0" dirty="0"/>
            </a:br>
            <a:br>
              <a:rPr lang="en-GB" sz="2000" b="0" noProof="0" dirty="0"/>
            </a:br>
            <a:r>
              <a:rPr lang="en-GB" sz="2000" b="0" noProof="0" dirty="0"/>
              <a:t>Università </a:t>
            </a:r>
            <a:r>
              <a:rPr lang="en-GB" sz="2000" b="0" noProof="0" dirty="0" err="1"/>
              <a:t>degli</a:t>
            </a:r>
            <a:r>
              <a:rPr lang="en-GB" sz="2000" b="0" noProof="0" dirty="0"/>
              <a:t> </a:t>
            </a:r>
            <a:r>
              <a:rPr lang="en-GB" sz="2000" b="0" noProof="0" dirty="0" err="1"/>
              <a:t>studi</a:t>
            </a:r>
            <a:r>
              <a:rPr lang="en-GB" sz="2000" b="0" noProof="0" dirty="0"/>
              <a:t> di Bari Aldo Moro</a:t>
            </a:r>
            <a:br>
              <a:rPr lang="en-GB" sz="2000" b="0" noProof="0" dirty="0"/>
            </a:br>
            <a:r>
              <a:rPr lang="en-GB" sz="2000" b="0" noProof="0" dirty="0"/>
              <a:t>Computer Science </a:t>
            </a:r>
            <a:br>
              <a:rPr lang="en-GB" sz="1600" b="0" noProof="0" dirty="0"/>
            </a:br>
            <a:r>
              <a:rPr lang="en-GB" sz="3800" b="0" noProof="0" dirty="0"/>
              <a:t> </a:t>
            </a:r>
            <a:br>
              <a:rPr lang="en-GB" sz="3800" b="0" noProof="0" dirty="0"/>
            </a:br>
            <a:endParaRPr lang="en-GB" sz="3200" b="0" i="1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81BB74-4351-1251-0AE8-1D71D3883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B5213-D618-A671-C74C-AD65B2579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7C407-7D5A-8FDD-F161-16D41527A380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201CB4-021D-71A1-FDD1-0F791BDC650C}"/>
              </a:ext>
            </a:extLst>
          </p:cNvPr>
          <p:cNvSpPr txBox="1">
            <a:spLocks/>
          </p:cNvSpPr>
          <p:nvPr/>
        </p:nvSpPr>
        <p:spPr>
          <a:xfrm>
            <a:off x="455530" y="4642611"/>
            <a:ext cx="3996146" cy="15969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900" b="0" noProof="0" dirty="0"/>
              <a:t>Leonardo Saccotelli</a:t>
            </a:r>
            <a:endParaRPr lang="en-GB" sz="1900" b="0" i="1" noProof="0" dirty="0"/>
          </a:p>
          <a:p>
            <a:pPr algn="r"/>
            <a:r>
              <a:rPr lang="en-GB" sz="1900" b="0" noProof="0" dirty="0"/>
              <a:t>l.saccotelli@studenti.uniba.it</a:t>
            </a:r>
            <a:br>
              <a:rPr lang="en-GB" sz="3800" b="0" noProof="0" dirty="0"/>
            </a:br>
            <a:endParaRPr lang="en-GB" sz="3200" b="0" i="1" noProof="0" dirty="0"/>
          </a:p>
        </p:txBody>
      </p:sp>
    </p:spTree>
    <p:extLst>
      <p:ext uri="{BB962C8B-B14F-4D97-AF65-F5344CB8AC3E}">
        <p14:creationId xmlns:p14="http://schemas.microsoft.com/office/powerpoint/2010/main" val="74408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77702-7B54-721F-6F16-5AD69CD2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GB" sz="3400" noProof="0" dirty="0"/>
              <a:t>Goal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B994-0A4D-620A-0437-CDA03F6AE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algn="just"/>
            <a:r>
              <a:rPr lang="en-GB" sz="2000" noProof="0" dirty="0"/>
              <a:t>Implement the ATM behaviour using the Harel State Charts formalization. </a:t>
            </a:r>
          </a:p>
          <a:p>
            <a:pPr algn="just"/>
            <a:r>
              <a:rPr lang="en-GB" sz="2000" noProof="0" dirty="0"/>
              <a:t>Three of the most common activities have been implemented:</a:t>
            </a:r>
          </a:p>
          <a:p>
            <a:pPr lvl="1" algn="just"/>
            <a:r>
              <a:rPr lang="en-GB" sz="1800" dirty="0"/>
              <a:t>Money Withdrawal</a:t>
            </a:r>
          </a:p>
          <a:p>
            <a:pPr lvl="1" algn="just"/>
            <a:r>
              <a:rPr lang="en-GB" sz="1800" noProof="0" dirty="0"/>
              <a:t>Money Deposit</a:t>
            </a:r>
          </a:p>
          <a:p>
            <a:pPr lvl="1" algn="just"/>
            <a:r>
              <a:rPr lang="en-GB" sz="1800" dirty="0"/>
              <a:t>Account Balance</a:t>
            </a:r>
            <a:endParaRPr lang="en-GB" sz="1800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C7BA3-0CB1-AE60-C3C6-7709061E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2" b="1679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30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009ACB-3BCC-EC57-78B1-139F6D3D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7167F-6D55-28BA-F533-ED075A525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GB" sz="5200" noProof="0" dirty="0"/>
              <a:t>Model 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0086-58A0-586E-100C-BEC097604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r="1012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0860-A568-E14C-71EB-E50BAE20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GB" sz="2000" noProof="0" dirty="0"/>
              <a:t>The State Machine is divided into two main sections:</a:t>
            </a:r>
          </a:p>
          <a:p>
            <a:pPr lvl="1" algn="just">
              <a:lnSpc>
                <a:spcPct val="100000"/>
              </a:lnSpc>
            </a:pPr>
            <a:r>
              <a:rPr lang="en-GB" sz="1800" dirty="0"/>
              <a:t>The </a:t>
            </a:r>
            <a:r>
              <a:rPr lang="en-GB" sz="1800" b="1" i="1" dirty="0"/>
              <a:t>Card-Handling Logic</a:t>
            </a:r>
          </a:p>
          <a:p>
            <a:pPr lvl="1" algn="just">
              <a:lnSpc>
                <a:spcPct val="100000"/>
              </a:lnSpc>
            </a:pPr>
            <a:r>
              <a:rPr lang="en-GB" sz="1800" dirty="0"/>
              <a:t>The </a:t>
            </a:r>
            <a:r>
              <a:rPr lang="en-GB" sz="1800" b="1" i="1" dirty="0"/>
              <a:t>ATM Logic</a:t>
            </a:r>
          </a:p>
          <a:p>
            <a:pPr lvl="1" algn="just">
              <a:lnSpc>
                <a:spcPct val="100000"/>
              </a:lnSpc>
            </a:pPr>
            <a:endParaRPr lang="en-GB" sz="1600" noProof="0" dirty="0"/>
          </a:p>
        </p:txBody>
      </p:sp>
    </p:spTree>
    <p:extLst>
      <p:ext uri="{BB962C8B-B14F-4D97-AF65-F5344CB8AC3E}">
        <p14:creationId xmlns:p14="http://schemas.microsoft.com/office/powerpoint/2010/main" val="58581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BA74-ACBF-44ED-D4BE-EFC44616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Card-Handling Logic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335C-447C-0532-5B64-74072E147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3" y="2218099"/>
            <a:ext cx="11018067" cy="4418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In this region, the logic for handling the card is defined:</a:t>
            </a:r>
          </a:p>
          <a:p>
            <a:r>
              <a:rPr lang="en-GB" sz="2000" noProof="0" dirty="0"/>
              <a:t>Initially, the machine is in </a:t>
            </a:r>
            <a:r>
              <a:rPr lang="en-GB" sz="2000" dirty="0"/>
              <a:t>the </a:t>
            </a:r>
            <a:r>
              <a:rPr lang="en-GB" sz="2000" b="1" dirty="0">
                <a:solidFill>
                  <a:schemeClr val="accent1"/>
                </a:solidFill>
              </a:rPr>
              <a:t>Idle</a:t>
            </a:r>
            <a:r>
              <a:rPr lang="en-GB" sz="2000" dirty="0"/>
              <a:t> </a:t>
            </a:r>
            <a:r>
              <a:rPr lang="en-GB" sz="2000" noProof="0" dirty="0"/>
              <a:t>state, waiting for the user to insert a card. As soon as the machine enters this state, the </a:t>
            </a:r>
            <a:r>
              <a:rPr lang="en-GB" sz="2000" i="1" noProof="0" dirty="0" err="1">
                <a:solidFill>
                  <a:schemeClr val="accent6"/>
                </a:solidFill>
              </a:rPr>
              <a:t>counterBlockCard</a:t>
            </a:r>
            <a:r>
              <a:rPr lang="en-GB" sz="2000" noProof="0" dirty="0"/>
              <a:t> and </a:t>
            </a:r>
            <a:r>
              <a:rPr lang="en-GB" sz="2000" i="1" noProof="0" dirty="0" err="1">
                <a:solidFill>
                  <a:schemeClr val="accent6"/>
                </a:solidFill>
              </a:rPr>
              <a:t>pinInserted</a:t>
            </a:r>
            <a:r>
              <a:rPr lang="en-GB" sz="2000" noProof="0" dirty="0"/>
              <a:t> variables are reset.</a:t>
            </a:r>
          </a:p>
          <a:p>
            <a:r>
              <a:rPr lang="en-GB" sz="2000" noProof="0" dirty="0"/>
              <a:t>When the </a:t>
            </a:r>
            <a:r>
              <a:rPr lang="en-GB" sz="2000" i="1" noProof="0" dirty="0" err="1">
                <a:solidFill>
                  <a:schemeClr val="accent5"/>
                </a:solidFill>
              </a:rPr>
              <a:t>User.insertCard</a:t>
            </a:r>
            <a:r>
              <a:rPr lang="en-GB" sz="2000" i="1" noProof="0" dirty="0">
                <a:solidFill>
                  <a:schemeClr val="accent5"/>
                </a:solidFill>
              </a:rPr>
              <a:t> </a:t>
            </a:r>
            <a:r>
              <a:rPr lang="en-GB" sz="2000" noProof="0" dirty="0"/>
              <a:t>event is triggered, the machine transitions to a composite state called </a:t>
            </a:r>
            <a:r>
              <a:rPr lang="en-GB" sz="2000" b="1" dirty="0" err="1">
                <a:solidFill>
                  <a:schemeClr val="accent1"/>
                </a:solidFill>
              </a:rPr>
              <a:t>CustomerRequest</a:t>
            </a:r>
            <a:r>
              <a:rPr lang="en-GB" sz="2000" noProof="0" dirty="0"/>
              <a:t> to process the user’s request. </a:t>
            </a:r>
          </a:p>
          <a:p>
            <a:r>
              <a:rPr lang="en-GB" sz="2000" noProof="0" dirty="0"/>
              <a:t>Regardless of the user’s request, once </a:t>
            </a:r>
            <a:r>
              <a:rPr lang="en-GB" sz="2000" dirty="0"/>
              <a:t>it </a:t>
            </a:r>
            <a:r>
              <a:rPr lang="en-GB" sz="2000" noProof="0" dirty="0"/>
              <a:t>has been processed the machine transitions to the </a:t>
            </a:r>
            <a:r>
              <a:rPr lang="en-GB" sz="2000" b="1" dirty="0" err="1">
                <a:solidFill>
                  <a:schemeClr val="accent1"/>
                </a:solidFill>
              </a:rPr>
              <a:t>EjectCard</a:t>
            </a:r>
            <a:r>
              <a:rPr lang="en-GB" sz="2000" noProof="0" dirty="0"/>
              <a:t> state.</a:t>
            </a:r>
          </a:p>
          <a:p>
            <a:pPr lvl="1"/>
            <a:r>
              <a:rPr lang="en-US" sz="1800" noProof="0" dirty="0"/>
              <a:t>The user can retrieve its card within </a:t>
            </a:r>
            <a:r>
              <a:rPr lang="en-US" sz="1800" b="1" noProof="0" dirty="0"/>
              <a:t>30 seconds </a:t>
            </a:r>
            <a:r>
              <a:rPr lang="en-US" sz="1800" noProof="0" dirty="0"/>
              <a:t>and the machine goes back to the </a:t>
            </a:r>
            <a:r>
              <a:rPr lang="en-US" b="1" dirty="0">
                <a:solidFill>
                  <a:schemeClr val="accent1"/>
                </a:solidFill>
              </a:rPr>
              <a:t>Idle</a:t>
            </a:r>
            <a:r>
              <a:rPr lang="en-US" sz="1800" noProof="0" dirty="0"/>
              <a:t> state.</a:t>
            </a:r>
          </a:p>
          <a:p>
            <a:pPr lvl="1"/>
            <a:r>
              <a:rPr lang="en-US" sz="1800" noProof="0" dirty="0"/>
              <a:t>If the user do not retrieve its card within 30 seconds, the </a:t>
            </a:r>
            <a:r>
              <a:rPr lang="en-US" i="1" dirty="0" err="1">
                <a:solidFill>
                  <a:schemeClr val="accent5"/>
                </a:solidFill>
              </a:rPr>
              <a:t>ATM.blockCard</a:t>
            </a: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1800" noProof="0" dirty="0"/>
              <a:t>is fired, the machine enters in the </a:t>
            </a:r>
            <a:r>
              <a:rPr lang="en-US" b="1" dirty="0" err="1">
                <a:solidFill>
                  <a:schemeClr val="accent1"/>
                </a:solidFill>
              </a:rPr>
              <a:t>BlockedCard</a:t>
            </a:r>
            <a:r>
              <a:rPr lang="en-US" sz="1800" noProof="0" dirty="0"/>
              <a:t> state and after 5 seconds it goes back to the </a:t>
            </a:r>
            <a:r>
              <a:rPr lang="en-US" b="1" dirty="0">
                <a:solidFill>
                  <a:schemeClr val="accent1"/>
                </a:solidFill>
              </a:rPr>
              <a:t>Idle</a:t>
            </a:r>
            <a:r>
              <a:rPr lang="en-US" sz="1800" noProof="0" dirty="0"/>
              <a:t> state.</a:t>
            </a:r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792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0F28E-EFA0-9370-2EAB-163CD2FB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2820-9976-86C6-BCBF-ECC4D160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Card-Handling Logic</a:t>
            </a:r>
            <a:endParaRPr lang="en-GB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E09854-8112-C5C1-C362-F5D1EEEB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5706"/>
          <a:stretch/>
        </p:blipFill>
        <p:spPr>
          <a:xfrm>
            <a:off x="564407" y="2126793"/>
            <a:ext cx="11177790" cy="3993350"/>
          </a:xfrm>
        </p:spPr>
      </p:pic>
    </p:spTree>
    <p:extLst>
      <p:ext uri="{BB962C8B-B14F-4D97-AF65-F5344CB8AC3E}">
        <p14:creationId xmlns:p14="http://schemas.microsoft.com/office/powerpoint/2010/main" val="413122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19F20-9247-3D0A-CD8B-BC8524D2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E67E-8D96-DBC8-D308-67B08D48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ATM Logic: </a:t>
            </a:r>
            <a:r>
              <a:rPr lang="en-GB" dirty="0" err="1"/>
              <a:t>CustomerRequest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EDBD9-7C73-7E7E-7FC8-77412238A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3" y="2218099"/>
            <a:ext cx="11018067" cy="4418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In this region, the logic for handling the user’s request is defined:</a:t>
            </a:r>
          </a:p>
          <a:p>
            <a:r>
              <a:rPr lang="en-GB" sz="2000" noProof="0" dirty="0"/>
              <a:t>After the </a:t>
            </a:r>
            <a:r>
              <a:rPr lang="en-GB" sz="2000" i="1" noProof="0" dirty="0" err="1">
                <a:solidFill>
                  <a:schemeClr val="accent5"/>
                </a:solidFill>
              </a:rPr>
              <a:t>User.insertCard</a:t>
            </a:r>
            <a:r>
              <a:rPr lang="en-GB" sz="2000" i="1" noProof="0" dirty="0">
                <a:solidFill>
                  <a:schemeClr val="accent5"/>
                </a:solidFill>
              </a:rPr>
              <a:t> </a:t>
            </a:r>
            <a:r>
              <a:rPr lang="en-GB" sz="2000" noProof="0" dirty="0"/>
              <a:t>event the machine enters in a composite state called </a:t>
            </a:r>
            <a:r>
              <a:rPr lang="en-GB" sz="2000" b="1" dirty="0" err="1">
                <a:solidFill>
                  <a:schemeClr val="accent1"/>
                </a:solidFill>
              </a:rPr>
              <a:t>CustomerRequest</a:t>
            </a:r>
            <a:r>
              <a:rPr lang="en-GB" sz="2000" noProof="0" dirty="0"/>
              <a:t>. Two consequential composite state are defined:</a:t>
            </a:r>
          </a:p>
          <a:p>
            <a:pPr lvl="1"/>
            <a:r>
              <a:rPr lang="en-GB" sz="1800" b="1" dirty="0" err="1"/>
              <a:t>CustomerAuthentication</a:t>
            </a:r>
            <a:endParaRPr lang="en-GB" sz="1600" b="1" dirty="0"/>
          </a:p>
          <a:p>
            <a:pPr lvl="1"/>
            <a:r>
              <a:rPr lang="en-GB" sz="1800" b="1" noProof="0" dirty="0" err="1"/>
              <a:t>CustomerTransaction</a:t>
            </a:r>
            <a:endParaRPr lang="en-GB" sz="1600" b="1" noProof="0" dirty="0"/>
          </a:p>
        </p:txBody>
      </p:sp>
    </p:spTree>
    <p:extLst>
      <p:ext uri="{BB962C8B-B14F-4D97-AF65-F5344CB8AC3E}">
        <p14:creationId xmlns:p14="http://schemas.microsoft.com/office/powerpoint/2010/main" val="275506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CD719-67F9-934D-8C95-AE6DC08C6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1576D-2866-6D18-42AA-B36DF5CF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ATM Logic: </a:t>
            </a:r>
            <a:r>
              <a:rPr lang="en-US" sz="3400" dirty="0" err="1"/>
              <a:t>CustomerRequest</a:t>
            </a:r>
            <a:endParaRPr lang="en-US" sz="3400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9E7D4-74C8-5C31-F9DE-C3E0A17D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9" r="1544"/>
          <a:stretch/>
        </p:blipFill>
        <p:spPr>
          <a:xfrm>
            <a:off x="4655867" y="122743"/>
            <a:ext cx="7378558" cy="661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38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1216C-60D4-603C-A7CE-D61DD88EA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F521-527B-0494-C745-969257CF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ATM Logic: </a:t>
            </a:r>
            <a:r>
              <a:rPr lang="en-GB" dirty="0" err="1"/>
              <a:t>CustomerAuthentication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26BB9-BD77-E44E-1CCC-91498E7B2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3" y="2218099"/>
            <a:ext cx="11018067" cy="4418091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2000" dirty="0"/>
              <a:t>In this composite state, Customer authentication operations are performed at the </a:t>
            </a:r>
            <a:r>
              <a:rPr lang="it-IT" sz="2000" dirty="0"/>
              <a:t>ATM.</a:t>
            </a:r>
          </a:p>
          <a:p>
            <a:r>
              <a:rPr lang="it-IT" sz="2000" noProof="0" dirty="0" err="1"/>
              <a:t>Initially</a:t>
            </a:r>
            <a:r>
              <a:rPr lang="it-IT" sz="2000" noProof="0" dirty="0"/>
              <a:t>, the  </a:t>
            </a:r>
            <a:r>
              <a:rPr lang="en-GB" sz="2000" i="1" noProof="0" dirty="0" err="1">
                <a:solidFill>
                  <a:schemeClr val="accent6"/>
                </a:solidFill>
              </a:rPr>
              <a:t>authVerify</a:t>
            </a:r>
            <a:r>
              <a:rPr lang="en-GB" sz="2000" i="1" noProof="0" dirty="0">
                <a:solidFill>
                  <a:schemeClr val="accent6"/>
                </a:solidFill>
              </a:rPr>
              <a:t> </a:t>
            </a:r>
            <a:r>
              <a:rPr lang="it-IT" sz="2000" noProof="0" dirty="0" err="1"/>
              <a:t>boolean</a:t>
            </a:r>
            <a:r>
              <a:rPr lang="it-IT" sz="2000" noProof="0" dirty="0"/>
              <a:t> </a:t>
            </a:r>
            <a:r>
              <a:rPr lang="it-IT" sz="2000" noProof="0" dirty="0" err="1"/>
              <a:t>variable</a:t>
            </a:r>
            <a:r>
              <a:rPr lang="it-IT" sz="2000" noProof="0" dirty="0"/>
              <a:t> </a:t>
            </a:r>
            <a:r>
              <a:rPr lang="it-IT" sz="2000" noProof="0" dirty="0" err="1"/>
              <a:t>is</a:t>
            </a:r>
            <a:r>
              <a:rPr lang="it-IT" sz="2000" noProof="0" dirty="0"/>
              <a:t> </a:t>
            </a:r>
            <a:r>
              <a:rPr lang="it-IT" sz="2000" noProof="0" dirty="0" err="1"/>
              <a:t>initialized</a:t>
            </a:r>
            <a:r>
              <a:rPr lang="it-IT" sz="2000" noProof="0" dirty="0"/>
              <a:t> to FALSE;</a:t>
            </a:r>
          </a:p>
          <a:p>
            <a:r>
              <a:rPr lang="en-GB" sz="2000" noProof="0" dirty="0"/>
              <a:t>The first state is the </a:t>
            </a:r>
            <a:r>
              <a:rPr lang="en-GB" sz="2000" b="1" dirty="0" err="1">
                <a:solidFill>
                  <a:schemeClr val="accent1"/>
                </a:solidFill>
              </a:rPr>
              <a:t>PinRequest</a:t>
            </a:r>
            <a:r>
              <a:rPr lang="en-GB" sz="2000" noProof="0" dirty="0"/>
              <a:t> where the PIN </a:t>
            </a:r>
            <a:r>
              <a:rPr lang="en-GB" sz="2000" dirty="0"/>
              <a:t>of the inserted card is requested. </a:t>
            </a:r>
          </a:p>
          <a:p>
            <a:r>
              <a:rPr lang="en-GB" sz="2000" noProof="0" dirty="0"/>
              <a:t>The user confirm</a:t>
            </a:r>
            <a:r>
              <a:rPr lang="en-GB" sz="2000" dirty="0"/>
              <a:t>s the inserted PIN.</a:t>
            </a:r>
          </a:p>
          <a:p>
            <a:r>
              <a:rPr lang="en-GB" sz="2000" dirty="0"/>
              <a:t>In the </a:t>
            </a:r>
            <a:r>
              <a:rPr lang="en-GB" sz="2000" b="1" dirty="0" err="1">
                <a:solidFill>
                  <a:schemeClr val="accent1"/>
                </a:solidFill>
              </a:rPr>
              <a:t>PinVerification</a:t>
            </a:r>
            <a:r>
              <a:rPr lang="en-GB" sz="2000" dirty="0"/>
              <a:t> state the system check if the inserted PIN is equal or not to the correct PIN for that card. </a:t>
            </a:r>
          </a:p>
          <a:p>
            <a:pPr lvl="1"/>
            <a:r>
              <a:rPr lang="en-GB" sz="1800" noProof="0" dirty="0"/>
              <a:t>If the PIN is valid, </a:t>
            </a:r>
            <a:r>
              <a:rPr lang="en-GB" sz="1800" dirty="0"/>
              <a:t>the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  <a:r>
              <a:rPr lang="en-GB" i="1" dirty="0" err="1">
                <a:solidFill>
                  <a:schemeClr val="accent5"/>
                </a:solidFill>
              </a:rPr>
              <a:t>ATM.validPin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  <a:r>
              <a:rPr lang="en-GB" sz="2000" noProof="0" dirty="0"/>
              <a:t>is triggered and the system exit from the </a:t>
            </a:r>
            <a:r>
              <a:rPr lang="en-GB" sz="2000" noProof="0" dirty="0" err="1"/>
              <a:t>CustomerAuthentication</a:t>
            </a:r>
            <a:r>
              <a:rPr lang="en-GB" sz="2000" noProof="0" dirty="0"/>
              <a:t> state and enters into the </a:t>
            </a:r>
            <a:r>
              <a:rPr lang="en-GB" sz="2000" noProof="0" dirty="0" err="1"/>
              <a:t>CustomerTransaction</a:t>
            </a:r>
            <a:r>
              <a:rPr lang="en-GB" sz="2000" noProof="0" dirty="0"/>
              <a:t> state.</a:t>
            </a:r>
          </a:p>
          <a:p>
            <a:pPr lvl="1"/>
            <a:r>
              <a:rPr lang="en-GB" sz="2000" noProof="0" dirty="0"/>
              <a:t>If the PIN is not valid, </a:t>
            </a:r>
            <a:r>
              <a:rPr lang="en-GB" sz="2000" dirty="0"/>
              <a:t>the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  <a:r>
              <a:rPr lang="en-GB" i="1" dirty="0" err="1">
                <a:solidFill>
                  <a:schemeClr val="accent5"/>
                </a:solidFill>
              </a:rPr>
              <a:t>ATM.invalidPin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  <a:r>
              <a:rPr lang="en-GB" dirty="0"/>
              <a:t>is triggered and the system goes back to the </a:t>
            </a:r>
            <a:r>
              <a:rPr lang="en-GB" b="1" dirty="0" err="1">
                <a:solidFill>
                  <a:schemeClr val="accent1"/>
                </a:solidFill>
              </a:rPr>
              <a:t>PinRequest</a:t>
            </a:r>
            <a:r>
              <a:rPr lang="en-GB" dirty="0"/>
              <a:t> state.</a:t>
            </a:r>
          </a:p>
          <a:p>
            <a:r>
              <a:rPr lang="en-GB" sz="2200" dirty="0"/>
              <a:t>In addition, we can exit from the system using the Cancel operation.</a:t>
            </a:r>
          </a:p>
        </p:txBody>
      </p:sp>
    </p:spTree>
    <p:extLst>
      <p:ext uri="{BB962C8B-B14F-4D97-AF65-F5344CB8AC3E}">
        <p14:creationId xmlns:p14="http://schemas.microsoft.com/office/powerpoint/2010/main" val="428329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02F31-AADF-4EF2-DA00-85653E7E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0FCB-B36F-036B-F49E-517012BA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ATM Logic: </a:t>
            </a:r>
            <a:r>
              <a:rPr lang="en-GB" dirty="0" err="1"/>
              <a:t>CustomerAuthentication</a:t>
            </a:r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535BE-422C-72A4-D285-99E6A334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1" r="2133"/>
          <a:stretch/>
        </p:blipFill>
        <p:spPr>
          <a:xfrm>
            <a:off x="344905" y="2356680"/>
            <a:ext cx="11502190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609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1E88E7C43D0F84BA9455158E7C4ECC1" ma:contentTypeVersion="12" ma:contentTypeDescription="Creare un nuovo documento." ma:contentTypeScope="" ma:versionID="48065f0bcc506b09416205b9fa2eb729">
  <xsd:schema xmlns:xsd="http://www.w3.org/2001/XMLSchema" xmlns:xs="http://www.w3.org/2001/XMLSchema" xmlns:p="http://schemas.microsoft.com/office/2006/metadata/properties" xmlns:ns2="0b4a4618-71d1-41fc-b0ea-1f051ae64862" xmlns:ns3="1d1aad8c-881e-4e5d-aff1-9aba7dbcd899" targetNamespace="http://schemas.microsoft.com/office/2006/metadata/properties" ma:root="true" ma:fieldsID="fd5728af62096996b0dedbeeaec8deff" ns2:_="" ns3:_="">
    <xsd:import namespace="0b4a4618-71d1-41fc-b0ea-1f051ae64862"/>
    <xsd:import namespace="1d1aad8c-881e-4e5d-aff1-9aba7dbcd89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a4618-71d1-41fc-b0ea-1f051ae6486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1aad8c-881e-4e5d-aff1-9aba7dbcd89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d54def2-d601-4fc5-9651-9c33f596e625}" ma:internalName="TaxCatchAll" ma:showField="CatchAllData" ma:web="1d1aad8c-881e-4e5d-aff1-9aba7dbcd8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1aad8c-881e-4e5d-aff1-9aba7dbcd899" xsi:nil="true"/>
    <lcf76f155ced4ddcb4097134ff3c332f xmlns="0b4a4618-71d1-41fc-b0ea-1f051ae6486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E676E5-6D84-4160-B718-6DE29CB33A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a4618-71d1-41fc-b0ea-1f051ae64862"/>
    <ds:schemaRef ds:uri="1d1aad8c-881e-4e5d-aff1-9aba7dbcd8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123916-FB64-4056-83C7-D780E034FC19}">
  <ds:schemaRefs>
    <ds:schemaRef ds:uri="http://schemas.microsoft.com/office/2006/metadata/properties"/>
    <ds:schemaRef ds:uri="http://schemas.microsoft.com/office/infopath/2007/PartnerControls"/>
    <ds:schemaRef ds:uri="1d1aad8c-881e-4e5d-aff1-9aba7dbcd899"/>
    <ds:schemaRef ds:uri="0b4a4618-71d1-41fc-b0ea-1f051ae64862"/>
  </ds:schemaRefs>
</ds:datastoreItem>
</file>

<file path=customXml/itemProps3.xml><?xml version="1.0" encoding="utf-8"?>
<ds:datastoreItem xmlns:ds="http://schemas.openxmlformats.org/officeDocument/2006/customXml" ds:itemID="{79A3DD2A-6167-454E-B25A-F5928DF8C9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703</Words>
  <Application>Microsoft Office PowerPoint</Application>
  <PresentationFormat>Widescreen</PresentationFormat>
  <Paragraphs>63</Paragraphs>
  <Slides>16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Avenir Next LT Pro</vt:lpstr>
      <vt:lpstr>Calibri</vt:lpstr>
      <vt:lpstr>Neue Haas Grotesk Text Pro</vt:lpstr>
      <vt:lpstr>AccentBoxVTI</vt:lpstr>
      <vt:lpstr>Exercise 3 -   ITEMIS Create: Modelling the ATM behaviour</vt:lpstr>
      <vt:lpstr>Goal</vt:lpstr>
      <vt:lpstr>Model Logic</vt:lpstr>
      <vt:lpstr>Card-Handling Logic</vt:lpstr>
      <vt:lpstr>Card-Handling Logic</vt:lpstr>
      <vt:lpstr>ATM Logic: CustomerRequest</vt:lpstr>
      <vt:lpstr>ATM Logic: CustomerRequest</vt:lpstr>
      <vt:lpstr>ATM Logic: CustomerAuthentication</vt:lpstr>
      <vt:lpstr>ATM Logic: CustomerAuthentication</vt:lpstr>
      <vt:lpstr>ATM Logic: CustomerTransaction</vt:lpstr>
      <vt:lpstr>ATM Logic: CustomerTransaction</vt:lpstr>
      <vt:lpstr>ATM Logic: CustomerTransaction</vt:lpstr>
      <vt:lpstr>PowerPoint Presentation</vt:lpstr>
      <vt:lpstr>PowerPoint Presentation</vt:lpstr>
      <vt:lpstr>PowerPoint Presentation</vt:lpstr>
      <vt:lpstr>Thank for the attention  Formal methods for computer science Prof. Berardina De Carolis   Università degli studi di Bari Aldo Moro Computer Science   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SACCOTELLI LEONARDO</dc:creator>
  <cp:lastModifiedBy>SACCOTELLI LEONARDO</cp:lastModifiedBy>
  <cp:revision>58</cp:revision>
  <dcterms:created xsi:type="dcterms:W3CDTF">2025-01-07T22:04:01Z</dcterms:created>
  <dcterms:modified xsi:type="dcterms:W3CDTF">2025-01-27T16:36:30Z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0x01010091E88E7C43D0F84BA9455158E7C4ECC1</vt:lpwstr>
  </property>
  <property fmtid="{D5CDD505-2E9C-101B-9397-08002B2CF9AE}" pid="3" name="MediaServiceImageTags">
    <vt:lpwstr/>
  </property>
</Properties>
</file>